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0" r:id="rId4"/>
    <p:sldId id="261" r:id="rId5"/>
    <p:sldId id="257" r:id="rId6"/>
    <p:sldId id="281" r:id="rId7"/>
    <p:sldId id="262" r:id="rId8"/>
    <p:sldId id="282" r:id="rId9"/>
    <p:sldId id="283" r:id="rId10"/>
    <p:sldId id="284" r:id="rId11"/>
    <p:sldId id="285" r:id="rId12"/>
    <p:sldId id="286" r:id="rId13"/>
    <p:sldId id="271" r:id="rId14"/>
    <p:sldId id="274" r:id="rId15"/>
    <p:sldId id="276" r:id="rId16"/>
    <p:sldId id="277" r:id="rId17"/>
    <p:sldId id="287" r:id="rId18"/>
    <p:sldId id="288" r:id="rId19"/>
    <p:sldId id="280" r:id="rId20"/>
    <p:sldId id="278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92" d="100"/>
          <a:sy n="92" d="100"/>
        </p:scale>
        <p:origin x="75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DCF92D-69D1-4BD0-9383-F5B936FA5F06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DDCFD1-2F87-4B8A-8EF8-B2A9D5F3FAC3}" type="pres">
      <dgm:prSet presAssocID="{22DCF92D-69D1-4BD0-9383-F5B936FA5F06}" presName="Name0" presStyleCnt="0">
        <dgm:presLayoutVars>
          <dgm:dir/>
          <dgm:resizeHandles val="exact"/>
        </dgm:presLayoutVars>
      </dgm:prSet>
      <dgm:spPr/>
    </dgm:pt>
  </dgm:ptLst>
  <dgm:cxnLst>
    <dgm:cxn modelId="{2C19A68E-00B6-47FF-A78B-A4F2BD9C98D1}" type="presOf" srcId="{22DCF92D-69D1-4BD0-9383-F5B936FA5F06}" destId="{FADDCFD1-2F87-4B8A-8EF8-B2A9D5F3FAC3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DCF92D-69D1-4BD0-9383-F5B936FA5F06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FADDCFD1-2F87-4B8A-8EF8-B2A9D5F3FAC3}" type="pres">
      <dgm:prSet presAssocID="{22DCF92D-69D1-4BD0-9383-F5B936FA5F06}" presName="Name0" presStyleCnt="0">
        <dgm:presLayoutVars>
          <dgm:dir/>
          <dgm:resizeHandles val="exact"/>
        </dgm:presLayoutVars>
      </dgm:prSet>
      <dgm:spPr/>
    </dgm:pt>
  </dgm:ptLst>
  <dgm:cxnLst>
    <dgm:cxn modelId="{FC5BA68E-3C9A-4199-A0C5-3C559A58BECE}" type="presOf" srcId="{22DCF92D-69D1-4BD0-9383-F5B936FA5F06}" destId="{FADDCFD1-2F87-4B8A-8EF8-B2A9D5F3FAC3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DCF92D-69D1-4BD0-9383-F5B936FA5F06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ADDCFD1-2F87-4B8A-8EF8-B2A9D5F3FAC3}" type="pres">
      <dgm:prSet presAssocID="{22DCF92D-69D1-4BD0-9383-F5B936FA5F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B5F84AF9-93C9-4079-9584-9098DF62FD93}" type="presOf" srcId="{22DCF92D-69D1-4BD0-9383-F5B936FA5F06}" destId="{FADDCFD1-2F87-4B8A-8EF8-B2A9D5F3FAC3}" srcOrd="0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2706688" y="6654800"/>
            <a:ext cx="6437312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  <p:pic>
        <p:nvPicPr>
          <p:cNvPr id="9" name="Picture 46" descr="ARTE_pr_PPt_Punt"/>
          <p:cNvPicPr>
            <a:picLocks noChangeAspect="1" noChangeArrowheads="1"/>
          </p:cNvPicPr>
          <p:nvPr userDrawn="1"/>
        </p:nvPicPr>
        <p:blipFill>
          <a:blip r:embed="rId2" cstate="print"/>
          <a:srcRect t="20750"/>
          <a:stretch>
            <a:fillRect/>
          </a:stretch>
        </p:blipFill>
        <p:spPr bwMode="auto">
          <a:xfrm>
            <a:off x="0" y="0"/>
            <a:ext cx="9144000" cy="543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>
            <a:off x="0" y="1"/>
            <a:ext cx="1282700" cy="23574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graf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10000"/>
          </a:blip>
          <a:srcRect/>
          <a:stretch>
            <a:fillRect/>
          </a:stretch>
        </p:blipFill>
        <p:spPr bwMode="auto">
          <a:xfrm>
            <a:off x="-144000" y="4896000"/>
            <a:ext cx="3000364" cy="1840191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401080" cy="4789227"/>
          </a:xfrm>
        </p:spPr>
        <p:txBody>
          <a:bodyPr/>
          <a:lstStyle>
            <a:lvl1pPr algn="just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just">
              <a:defRPr sz="2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just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just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0"/>
            <a:ext cx="8358246" cy="714356"/>
          </a:xfrm>
        </p:spPr>
        <p:txBody>
          <a:bodyPr>
            <a:noAutofit/>
          </a:bodyPr>
          <a:lstStyle>
            <a:lvl1pPr algn="ctr">
              <a:tabLst>
                <a:tab pos="2514600" algn="l"/>
              </a:tabLst>
              <a:defRPr sz="3000" b="1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7" descr="graf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214"/>
          <a:stretch>
            <a:fillRect/>
          </a:stretch>
        </p:blipFill>
        <p:spPr bwMode="auto">
          <a:xfrm flipH="1">
            <a:off x="8501058" y="0"/>
            <a:ext cx="642942" cy="1285929"/>
          </a:xfrm>
          <a:prstGeom prst="rect">
            <a:avLst/>
          </a:prstGeom>
          <a:noFill/>
        </p:spPr>
      </p:pic>
      <p:pic>
        <p:nvPicPr>
          <p:cNvPr id="10" name="Picture 2" descr="C:\Documents and Settings\Usuario\Mis documentos\Mis imágenes\planeta tierra\SuperStock_1566-075227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-357214"/>
            <a:ext cx="2589233" cy="2071643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2592000" y="6643710"/>
            <a:ext cx="6516000" cy="0"/>
          </a:xfrm>
          <a:prstGeom prst="line">
            <a:avLst/>
          </a:prstGeom>
          <a:noFill/>
          <a:ln w="3175">
            <a:solidFill>
              <a:srgbClr val="DA731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6BFAE-E94B-48D1-BC30-3D3C00174128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86DB2-610E-4113-9868-585D6E9D731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46" descr="ARTE_pr_PPt_Punt"/>
          <p:cNvPicPr>
            <a:picLocks noChangeAspect="1" noChangeArrowheads="1"/>
          </p:cNvPicPr>
          <p:nvPr userDrawn="1"/>
        </p:nvPicPr>
        <p:blipFill>
          <a:blip r:embed="rId13" cstate="print"/>
          <a:srcRect t="20750"/>
          <a:stretch>
            <a:fillRect/>
          </a:stretch>
        </p:blipFill>
        <p:spPr bwMode="auto">
          <a:xfrm>
            <a:off x="0" y="1"/>
            <a:ext cx="9144000" cy="1500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2.emf"/><Relationship Id="rId4" Type="http://schemas.openxmlformats.org/officeDocument/2006/relationships/package" Target="../embeddings/_________Microsoft_Word4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emf"/><Relationship Id="rId4" Type="http://schemas.openxmlformats.org/officeDocument/2006/relationships/package" Target="../embeddings/_________Microsoft_Word5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emf"/><Relationship Id="rId5" Type="http://schemas.openxmlformats.org/officeDocument/2006/relationships/package" Target="../embeddings/_________Microsoft_Word6.docx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6.emf"/><Relationship Id="rId4" Type="http://schemas.openxmlformats.org/officeDocument/2006/relationships/package" Target="../embeddings/_________Microsoft_Word7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7.emf"/><Relationship Id="rId4" Type="http://schemas.openxmlformats.org/officeDocument/2006/relationships/package" Target="../embeddings/_________Microsoft_Word8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emf"/><Relationship Id="rId4" Type="http://schemas.openxmlformats.org/officeDocument/2006/relationships/package" Target="../embeddings/_________Microsoft_Word9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9.emf"/><Relationship Id="rId4" Type="http://schemas.openxmlformats.org/officeDocument/2006/relationships/package" Target="../embeddings/_________Microsoft_Word10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package" Target="../embeddings/_________Microsoft_Word11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package" Target="../embeddings/_________Microsoft_Word1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package" Target="../embeddings/_________Microsoft_Word2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emf"/><Relationship Id="rId4" Type="http://schemas.openxmlformats.org/officeDocument/2006/relationships/package" Target="../embeddings/_________Microsoft_Word3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05065"/>
            <a:ext cx="4994298" cy="36004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</a:br>
            <a:endParaRPr lang="es-E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3573016"/>
            <a:ext cx="7416824" cy="28083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ОТЧЕТ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 </a:t>
            </a:r>
            <a:r>
              <a:rPr lang="ru-RU" dirty="0" smtClean="0">
                <a:solidFill>
                  <a:schemeClr val="tx1"/>
                </a:solidFill>
              </a:rPr>
              <a:t>выполнении плана мероприятий по противодействию коррупции в городском округе </a:t>
            </a:r>
            <a:r>
              <a:rPr lang="ru-RU" dirty="0" smtClean="0">
                <a:solidFill>
                  <a:schemeClr val="tx1"/>
                </a:solidFill>
              </a:rPr>
              <a:t>Верх-Нейвинский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</a:t>
            </a:r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</a:rPr>
              <a:t>2021-2024 годы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за 2021 </a:t>
            </a:r>
            <a:r>
              <a:rPr lang="ru-RU" dirty="0" smtClean="0">
                <a:solidFill>
                  <a:schemeClr val="tx1"/>
                </a:solidFill>
              </a:rPr>
              <a:t>год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64088" y="692696"/>
            <a:ext cx="3275855" cy="3090562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sp>
        <p:nvSpPr>
          <p:cNvPr id="4" name="Прямоугольник 3"/>
          <p:cNvSpPr/>
          <p:nvPr/>
        </p:nvSpPr>
        <p:spPr>
          <a:xfrm>
            <a:off x="323528" y="476673"/>
            <a:ext cx="61926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Городской округ</a:t>
            </a:r>
          </a:p>
          <a:p>
            <a:r>
              <a:rPr lang="ru-RU" sz="44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 dir="18900000">
                    <a:prstClr val="black"/>
                  </a:innerShdw>
                </a:effectLst>
                <a:latin typeface="Arial" pitchFamily="34" charset="0"/>
                <a:cs typeface="Arial" pitchFamily="34" charset="0"/>
              </a:rPr>
              <a:t>Верх-Нейвинский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03648" y="33189"/>
            <a:ext cx="7355160" cy="63408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0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261392"/>
              </p:ext>
            </p:extLst>
          </p:nvPr>
        </p:nvGraphicFramePr>
        <p:xfrm>
          <a:off x="323528" y="836712"/>
          <a:ext cx="8640961" cy="5603350"/>
        </p:xfrm>
        <a:graphic>
          <a:graphicData uri="http://schemas.openxmlformats.org/drawingml/2006/table">
            <a:tbl>
              <a:tblPr/>
              <a:tblGrid>
                <a:gridCol w="407559"/>
                <a:gridCol w="2256738"/>
                <a:gridCol w="839913"/>
                <a:gridCol w="600247"/>
                <a:gridCol w="788561"/>
                <a:gridCol w="3747943"/>
              </a:tblGrid>
              <a:tr h="23042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6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18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444817"/>
              </p:ext>
            </p:extLst>
          </p:nvPr>
        </p:nvGraphicFramePr>
        <p:xfrm>
          <a:off x="539552" y="980728"/>
          <a:ext cx="8352928" cy="5544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" name="Документ" r:id="rId4" imgW="9796648" imgH="6828486" progId="Word.Document.12">
                  <p:embed/>
                </p:oleObj>
              </mc:Choice>
              <mc:Fallback>
                <p:oleObj name="Документ" r:id="rId4" imgW="9796648" imgH="68284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980728"/>
                        <a:ext cx="8352928" cy="5544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11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03648" y="33189"/>
            <a:ext cx="7355160" cy="63408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0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323528" y="1484784"/>
          <a:ext cx="8640961" cy="4955278"/>
        </p:xfrm>
        <a:graphic>
          <a:graphicData uri="http://schemas.openxmlformats.org/drawingml/2006/table">
            <a:tbl>
              <a:tblPr/>
              <a:tblGrid>
                <a:gridCol w="407559"/>
                <a:gridCol w="2256738"/>
                <a:gridCol w="839913"/>
                <a:gridCol w="600247"/>
                <a:gridCol w="788561"/>
                <a:gridCol w="3747943"/>
              </a:tblGrid>
              <a:tr h="16561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6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18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284922"/>
              </p:ext>
            </p:extLst>
          </p:nvPr>
        </p:nvGraphicFramePr>
        <p:xfrm>
          <a:off x="390525" y="914400"/>
          <a:ext cx="8597900" cy="592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5" name="Документ" r:id="rId4" imgW="9796648" imgH="6790099" progId="Word.Document.12">
                  <p:embed/>
                </p:oleObj>
              </mc:Choice>
              <mc:Fallback>
                <p:oleObj name="Документ" r:id="rId4" imgW="9796648" imgH="67900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0525" y="914400"/>
                        <a:ext cx="8597900" cy="592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84116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886" y="-140080"/>
            <a:ext cx="7358510" cy="634039"/>
          </a:xfrm>
          <a:prstGeom prst="rect">
            <a:avLst/>
          </a:prstGeom>
        </p:spPr>
      </p:pic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-171400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087105"/>
              </p:ext>
            </p:extLst>
          </p:nvPr>
        </p:nvGraphicFramePr>
        <p:xfrm>
          <a:off x="179512" y="881336"/>
          <a:ext cx="9219953" cy="597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Документ" r:id="rId5" imgW="11801113" imgH="6660311" progId="Word.Document.12">
                  <p:embed/>
                </p:oleObj>
              </mc:Choice>
              <mc:Fallback>
                <p:oleObj name="Документ" r:id="rId5" imgW="11801113" imgH="666031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512" y="881336"/>
                        <a:ext cx="9219953" cy="5976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25304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-141859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Заголовок 10"/>
          <p:cNvSpPr>
            <a:spLocks noGrp="1"/>
          </p:cNvSpPr>
          <p:nvPr>
            <p:ph type="title"/>
          </p:nvPr>
        </p:nvSpPr>
        <p:spPr>
          <a:xfrm>
            <a:off x="1619672" y="0"/>
            <a:ext cx="7356475" cy="635000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461274"/>
              </p:ext>
            </p:extLst>
          </p:nvPr>
        </p:nvGraphicFramePr>
        <p:xfrm>
          <a:off x="467544" y="1412776"/>
          <a:ext cx="9099027" cy="9185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1" name="Документ" r:id="rId4" imgW="12222015" imgH="9979996" progId="Word.Document.12">
                  <p:embed/>
                </p:oleObj>
              </mc:Choice>
              <mc:Fallback>
                <p:oleObj name="Документ" r:id="rId4" imgW="12222015" imgH="99799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412776"/>
                        <a:ext cx="9099027" cy="9185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479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-315416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Заголовок 10"/>
          <p:cNvSpPr>
            <a:spLocks noGrp="1"/>
          </p:cNvSpPr>
          <p:nvPr>
            <p:ph type="title"/>
          </p:nvPr>
        </p:nvSpPr>
        <p:spPr>
          <a:xfrm>
            <a:off x="395536" y="33189"/>
            <a:ext cx="8363272" cy="63408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</a:t>
            </a:r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плана </a:t>
            </a:r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мероприятий</a:t>
            </a:r>
            <a:b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/>
            </a:r>
            <a:b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</a:br>
            <a:r>
              <a:rPr lang="ru-RU" sz="1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Раздел</a:t>
            </a:r>
            <a:r>
              <a:rPr lang="ru-RU" sz="1400" b="1" dirty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: Исполнение мероприятий Национального плана противодействия коррупции на 2021–2024 годы, утвержденного Указом Президента Российской Федерации от 16 августа 2021 года № 478 «О Национальном плане противодействия коррупции на 2021–2024 годы»</a:t>
            </a:r>
            <a:endParaRPr lang="ru-RU" sz="1400" dirty="0">
              <a:solidFill>
                <a:srgbClr val="FFFF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1349650"/>
              </p:ext>
            </p:extLst>
          </p:nvPr>
        </p:nvGraphicFramePr>
        <p:xfrm>
          <a:off x="866110" y="2276872"/>
          <a:ext cx="7858224" cy="64182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Документ" r:id="rId4" imgW="9796648" imgH="6630396" progId="Word.Document.12">
                  <p:embed/>
                </p:oleObj>
              </mc:Choice>
              <mc:Fallback>
                <p:oleObj name="Документ" r:id="rId4" imgW="9796648" imgH="663039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110" y="2276872"/>
                        <a:ext cx="7858224" cy="64182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68085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-315416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Заголовок 10"/>
          <p:cNvSpPr>
            <a:spLocks noGrp="1"/>
          </p:cNvSpPr>
          <p:nvPr>
            <p:ph type="title"/>
          </p:nvPr>
        </p:nvSpPr>
        <p:spPr>
          <a:xfrm>
            <a:off x="899592" y="115888"/>
            <a:ext cx="7795146" cy="649287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4375321"/>
              </p:ext>
            </p:extLst>
          </p:nvPr>
        </p:nvGraphicFramePr>
        <p:xfrm>
          <a:off x="467544" y="1215610"/>
          <a:ext cx="8440889" cy="5826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4" name="Документ" r:id="rId4" imgW="9796648" imgH="6807844" progId="Word.Document.12">
                  <p:embed/>
                </p:oleObj>
              </mc:Choice>
              <mc:Fallback>
                <p:oleObj name="Документ" r:id="rId4" imgW="9796648" imgH="68078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1215610"/>
                        <a:ext cx="8440889" cy="5826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40960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-315416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Заголовок 10"/>
          <p:cNvSpPr>
            <a:spLocks noGrp="1"/>
          </p:cNvSpPr>
          <p:nvPr>
            <p:ph type="title"/>
          </p:nvPr>
        </p:nvSpPr>
        <p:spPr>
          <a:xfrm>
            <a:off x="19050" y="115888"/>
            <a:ext cx="8675688" cy="649287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765740"/>
              </p:ext>
            </p:extLst>
          </p:nvPr>
        </p:nvGraphicFramePr>
        <p:xfrm>
          <a:off x="395536" y="1196479"/>
          <a:ext cx="8456024" cy="5841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4" name="Документ" r:id="rId4" imgW="9796648" imgH="6807844" progId="Word.Document.12">
                  <p:embed/>
                </p:oleObj>
              </mc:Choice>
              <mc:Fallback>
                <p:oleObj name="Документ" r:id="rId4" imgW="9796648" imgH="680784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196479"/>
                        <a:ext cx="8456024" cy="5841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9618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-315416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Заголовок 10"/>
          <p:cNvSpPr>
            <a:spLocks noGrp="1"/>
          </p:cNvSpPr>
          <p:nvPr>
            <p:ph type="title"/>
          </p:nvPr>
        </p:nvSpPr>
        <p:spPr>
          <a:xfrm>
            <a:off x="19050" y="115888"/>
            <a:ext cx="8675688" cy="649287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155137"/>
              </p:ext>
            </p:extLst>
          </p:nvPr>
        </p:nvGraphicFramePr>
        <p:xfrm>
          <a:off x="323528" y="746578"/>
          <a:ext cx="8616825" cy="558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Документ" r:id="rId4" imgW="9796648" imgH="6870856" progId="Word.Document.12">
                  <p:embed/>
                </p:oleObj>
              </mc:Choice>
              <mc:Fallback>
                <p:oleObj name="Документ" r:id="rId4" imgW="9796648" imgH="687085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746578"/>
                        <a:ext cx="8616825" cy="558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7544" y="6165304"/>
            <a:ext cx="8356805" cy="60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887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-172840"/>
            <a:ext cx="2447180" cy="1957986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549896" y="1484784"/>
            <a:ext cx="820891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TimesNewRomanPSMT"/>
              </a:rPr>
              <a:t>В рамках реализации  Концепции взаимодействия органов государственной власти Свердловской области, органов местного самоуправления муниципальных образований, расположенных на территории Свердловской области, и институтов гражданского общества, с органами </a:t>
            </a:r>
            <a:r>
              <a:rPr lang="ru-RU" sz="1400" dirty="0">
                <a:latin typeface="TimesNewRomanPSMT"/>
              </a:rPr>
              <a:t>местного самоуправления городского округа Верх-Нейвинский </a:t>
            </a:r>
            <a:r>
              <a:rPr lang="ru-RU" sz="1400" dirty="0" smtClean="0">
                <a:latin typeface="TimesNewRomanPSMT"/>
              </a:rPr>
              <a:t>в сфере </a:t>
            </a:r>
            <a:r>
              <a:rPr lang="ru-RU" sz="1400" dirty="0">
                <a:latin typeface="TimesNewRomanPSMT"/>
              </a:rPr>
              <a:t>противодействия </a:t>
            </a:r>
            <a:r>
              <a:rPr lang="ru-RU" sz="1400" dirty="0" smtClean="0">
                <a:latin typeface="TimesNewRomanPSMT"/>
              </a:rPr>
              <a:t>коррупции в </a:t>
            </a:r>
            <a:r>
              <a:rPr lang="ru-RU" sz="1400" dirty="0" smtClean="0">
                <a:latin typeface="TimesNewRomanPSMT"/>
              </a:rPr>
              <a:t>2021 </a:t>
            </a:r>
            <a:r>
              <a:rPr lang="ru-RU" sz="1400" dirty="0" smtClean="0">
                <a:latin typeface="TimesNewRomanPSMT"/>
              </a:rPr>
              <a:t>году осуществляли взаимодействие с:</a:t>
            </a:r>
          </a:p>
          <a:p>
            <a:pPr algn="just"/>
            <a:endParaRPr lang="ru-RU" sz="1400" dirty="0">
              <a:latin typeface="TimesNewRomanPSMT"/>
            </a:endParaRPr>
          </a:p>
          <a:p>
            <a:pPr marL="342900" indent="-342900" algn="just">
              <a:buAutoNum type="arabicPeriod"/>
            </a:pPr>
            <a:r>
              <a:rPr lang="ru-RU" sz="1400" dirty="0" smtClean="0">
                <a:latin typeface="TimesNewRomanPSMT"/>
              </a:rPr>
              <a:t>Общественной палатой </a:t>
            </a:r>
            <a:r>
              <a:rPr lang="ru-RU" sz="1400" dirty="0">
                <a:latin typeface="TimesNewRomanPSMT"/>
              </a:rPr>
              <a:t>городского округа Верх-Нейвинский</a:t>
            </a:r>
            <a:r>
              <a:rPr lang="ru-RU" sz="1400" dirty="0" smtClean="0">
                <a:latin typeface="TimesNewRomanPSMT"/>
              </a:rPr>
              <a:t>;</a:t>
            </a:r>
          </a:p>
          <a:p>
            <a:pPr marL="342900" indent="-342900" algn="just">
              <a:buAutoNum type="arabicPeriod"/>
            </a:pPr>
            <a:endParaRPr lang="ru-RU" sz="1400" dirty="0">
              <a:latin typeface="TimesNewRomanPSMT"/>
            </a:endParaRPr>
          </a:p>
          <a:p>
            <a:pPr algn="just"/>
            <a:r>
              <a:rPr lang="ru-RU" sz="1400" dirty="0">
                <a:latin typeface="TimesNewRomanPSMT"/>
              </a:rPr>
              <a:t>2. </a:t>
            </a:r>
            <a:r>
              <a:rPr lang="ru-RU" sz="1400" dirty="0" smtClean="0">
                <a:latin typeface="TimesNewRomanPSMT"/>
              </a:rPr>
              <a:t>Местным отделением </a:t>
            </a:r>
            <a:r>
              <a:rPr lang="ru-RU" sz="1400" dirty="0">
                <a:latin typeface="TimesNewRomanPSMT"/>
              </a:rPr>
              <a:t>Свердловской областной общественной </a:t>
            </a:r>
            <a:r>
              <a:rPr lang="ru-RU" sz="1400" dirty="0" smtClean="0">
                <a:latin typeface="TimesNewRomanPSMT"/>
              </a:rPr>
              <a:t>организации ветеранов </a:t>
            </a:r>
            <a:r>
              <a:rPr lang="ru-RU" sz="1400" dirty="0">
                <a:latin typeface="TimesNewRomanPSMT"/>
              </a:rPr>
              <a:t>войны, труда, боевых действий, государственной службы</a:t>
            </a:r>
            <a:r>
              <a:rPr lang="ru-RU" sz="1400" dirty="0" smtClean="0">
                <a:latin typeface="TimesNewRomanPSMT"/>
              </a:rPr>
              <a:t>, пенсионеров </a:t>
            </a:r>
            <a:r>
              <a:rPr lang="ru-RU" sz="1400" dirty="0">
                <a:latin typeface="TimesNewRomanPSMT"/>
              </a:rPr>
              <a:t>городского круга Верх-Нейвинский</a:t>
            </a:r>
            <a:r>
              <a:rPr lang="ru-RU" sz="1400" dirty="0" smtClean="0">
                <a:latin typeface="TimesNewRomanPSMT"/>
              </a:rPr>
              <a:t>.</a:t>
            </a:r>
            <a:endParaRPr lang="ru-RU" sz="1400" dirty="0">
              <a:latin typeface="TimesNewRomanPSM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144753"/>
            <a:ext cx="5770984" cy="241405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161194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-315416"/>
            <a:ext cx="2665741" cy="2132856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5" name="TextBox 4"/>
          <p:cNvSpPr txBox="1"/>
          <p:nvPr/>
        </p:nvSpPr>
        <p:spPr>
          <a:xfrm>
            <a:off x="5198330" y="4365104"/>
            <a:ext cx="447791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администрации</a:t>
            </a:r>
          </a:p>
          <a:p>
            <a:r>
              <a:rPr lang="ru-RU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округа Верх-Нейвинский</a:t>
            </a:r>
          </a:p>
          <a:p>
            <a:endParaRPr lang="ru-RU" sz="1400" b="1" dirty="0" smtClean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Близнюк</a:t>
            </a:r>
            <a:r>
              <a:rPr lang="ru-RU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Ирина Владимировна</a:t>
            </a:r>
          </a:p>
          <a:p>
            <a:endParaRPr lang="ru-RU" sz="1400" b="1" i="1" dirty="0" smtClean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i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34370) 5-92-72</a:t>
            </a:r>
          </a:p>
          <a:p>
            <a:r>
              <a:rPr lang="ru-RU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vn.go.Bliznyuk@yandex.ru</a:t>
            </a:r>
            <a:endParaRPr lang="ru-RU" sz="1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19672" y="2668242"/>
            <a:ext cx="581761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СПАСИБО ЗА ВНИМАНИЕ!</a:t>
            </a:r>
            <a:endParaRPr lang="ru-RU" dirty="0">
              <a:solidFill>
                <a:schemeClr val="accent6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401832"/>
            <a:ext cx="482314" cy="48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755576" y="1484784"/>
            <a:ext cx="748818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ru-RU" sz="2000" dirty="0"/>
              <a:t>	</a:t>
            </a:r>
            <a:r>
              <a:rPr lang="ru-RU" sz="2400" b="1" i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Коррупция</a:t>
            </a:r>
            <a:r>
              <a:rPr lang="ru-RU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dirty="0"/>
              <a:t>- злоупотребление служебным положением, дача взятки, получение взятки, злоупотребление полномочиями, коммерческий </a:t>
            </a:r>
            <a:r>
              <a:rPr lang="ru-RU" sz="2000" dirty="0" smtClean="0"/>
              <a:t>подкуп, </a:t>
            </a:r>
            <a:r>
              <a:rPr lang="ru-RU" sz="2000" dirty="0"/>
              <a:t>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</a:t>
            </a:r>
            <a:r>
              <a:rPr lang="ru-RU" sz="2000" dirty="0" smtClean="0"/>
              <a:t>лиц, </a:t>
            </a:r>
            <a:r>
              <a:rPr lang="ru-RU" sz="2000" dirty="0"/>
              <a:t>либо незаконное предоставление такой выгоды указанному </a:t>
            </a:r>
            <a:r>
              <a:rPr lang="ru-RU" sz="2000" dirty="0" smtClean="0"/>
              <a:t>лицу </a:t>
            </a:r>
            <a:r>
              <a:rPr lang="ru-RU" sz="2000" dirty="0"/>
              <a:t>другими физическими лицами. Коррупцией также является совершение перечисленных деяний от имени или в интересах юридического лица</a:t>
            </a:r>
          </a:p>
          <a:p>
            <a:pPr algn="just" eaLnBrk="1" hangingPunct="1">
              <a:defRPr/>
            </a:pPr>
            <a:endParaRPr lang="ru-RU" sz="1400" dirty="0"/>
          </a:p>
          <a:p>
            <a:pPr algn="just" eaLnBrk="1" hangingPunct="1">
              <a:defRPr/>
            </a:pPr>
            <a:endParaRPr lang="ru-RU" sz="1400" dirty="0"/>
          </a:p>
          <a:p>
            <a:pPr algn="just" eaLnBrk="1" hangingPunct="1">
              <a:defRPr/>
            </a:pPr>
            <a:endParaRPr lang="ru-RU" sz="2000" dirty="0"/>
          </a:p>
        </p:txBody>
      </p:sp>
      <p:pic>
        <p:nvPicPr>
          <p:cNvPr id="12291" name="Picture 3" descr="F:\фото\739797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633" y="5013176"/>
            <a:ext cx="3452813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98654" y="-245136"/>
            <a:ext cx="2634792" cy="2108094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</p:spTree>
    <p:extLst>
      <p:ext uri="{BB962C8B-B14F-4D97-AF65-F5344CB8AC3E}">
        <p14:creationId xmlns:p14="http://schemas.microsoft.com/office/powerpoint/2010/main" val="66852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705986"/>
            <a:ext cx="7056784" cy="25922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indent="449263">
              <a:lnSpc>
                <a:spcPct val="90000"/>
              </a:lnSpc>
              <a:buNone/>
            </a:pP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утвержден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постановлением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администрации городского округа Верх-Нейвинский от </a:t>
            </a:r>
            <a:r>
              <a:rPr lang="ru-RU" altLang="ru-RU" sz="1600" dirty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18.12.2020 № 584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ред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altLang="ru-RU" sz="1600" dirty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08.09.2021 №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367)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включает в себя мероприятия во </a:t>
            </a:r>
            <a:r>
              <a:rPr lang="ru-RU" altLang="ru-RU" sz="1600" dirty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исполнение Указа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Президента </a:t>
            </a:r>
            <a:r>
              <a:rPr lang="ru-RU" altLang="ru-RU" sz="1600" dirty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Российской Федерации от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 августа 2021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№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478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«О </a:t>
            </a:r>
            <a:r>
              <a:rPr lang="ru-RU" altLang="ru-RU" sz="1600" dirty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Национальном плане противодействия коррупции на </a:t>
            </a:r>
            <a:r>
              <a:rPr lang="ru-RU" altLang="ru-RU" sz="16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2021- 2024 </a:t>
            </a:r>
            <a:r>
              <a:rPr lang="ru-RU" altLang="ru-RU" sz="1600" dirty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годы"</a:t>
            </a:r>
            <a:endParaRPr lang="ru-RU" altLang="ru-RU" sz="1600" dirty="0" smtClean="0">
              <a:effectLst>
                <a:outerShdw blurRad="38100" dist="38100" dir="2700000" algn="tl">
                  <a:srgbClr val="242852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478" y="1797961"/>
            <a:ext cx="8569076" cy="936625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altLang="ru-RU" sz="2400" b="1" i="1" dirty="0" smtClean="0">
                <a:solidFill>
                  <a:srgbClr val="7EB2E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План </a:t>
            </a:r>
            <a:r>
              <a:rPr lang="ru-RU" altLang="ru-RU" sz="2400" i="1" dirty="0" smtClean="0">
                <a:solidFill>
                  <a:srgbClr val="7EB2E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мероприятий по противодействию </a:t>
            </a:r>
            <a:r>
              <a:rPr lang="ru-RU" altLang="ru-RU" sz="2400" i="1" dirty="0">
                <a:solidFill>
                  <a:srgbClr val="7EB2E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коррупции в городском округе Верх-Нейвинский на </a:t>
            </a:r>
            <a:r>
              <a:rPr lang="ru-RU" altLang="ru-RU" sz="2400" i="1" dirty="0" smtClean="0">
                <a:solidFill>
                  <a:srgbClr val="7EB2E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2021-2024 </a:t>
            </a:r>
            <a:r>
              <a:rPr lang="ru-RU" altLang="ru-RU" sz="2400" i="1" dirty="0" smtClean="0">
                <a:solidFill>
                  <a:srgbClr val="7EB2E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годы</a:t>
            </a:r>
            <a:r>
              <a:rPr lang="ru-RU" altLang="ru-RU" sz="18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altLang="ru-RU" sz="1800" dirty="0" smtClean="0">
                <a:effectLst>
                  <a:outerShdw blurRad="38100" dist="38100" dir="2700000" algn="tl">
                    <a:srgbClr val="242852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altLang="ru-RU" sz="1200" dirty="0" smtClean="0">
              <a:effectLst>
                <a:outerShdw blurRad="38100" dist="38100" dir="2700000" algn="tl">
                  <a:srgbClr val="242852"/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77072"/>
            <a:ext cx="345638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2437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078938" cy="381700"/>
          </a:xfrm>
        </p:spPr>
        <p:txBody>
          <a:bodyPr/>
          <a:lstStyle/>
          <a:p>
            <a:r>
              <a:rPr lang="ru-RU" dirty="0" smtClean="0"/>
              <a:t>Достижение целевых показателей</a:t>
            </a:r>
            <a:endParaRPr lang="es-ES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326421"/>
              </p:ext>
            </p:extLst>
          </p:nvPr>
        </p:nvGraphicFramePr>
        <p:xfrm>
          <a:off x="32006" y="136745"/>
          <a:ext cx="9111994" cy="6721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вал 7"/>
          <p:cNvSpPr/>
          <p:nvPr/>
        </p:nvSpPr>
        <p:spPr>
          <a:xfrm>
            <a:off x="54018" y="663409"/>
            <a:ext cx="2289294" cy="218952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sz="1050" dirty="0">
                <a:solidFill>
                  <a:schemeClr val="tx1"/>
                </a:solidFill>
              </a:rPr>
              <a:t>Доля устраненных коррупциогенных факторов в муниципальных правовых актах (проектах), прошедших антикоррупционную экспертизу, от общего числа выявленных коррупциогенных факторов.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632213" y="1625924"/>
            <a:ext cx="1146264" cy="10720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Факт</a:t>
            </a:r>
          </a:p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0% </a:t>
            </a:r>
          </a:p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коррупциогенных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</a:t>
            </a:r>
          </a:p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выявлено</a:t>
            </a:r>
          </a:p>
          <a:p>
            <a:pPr algn="ctr"/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/>
          </a:p>
        </p:txBody>
      </p:sp>
      <p:sp>
        <p:nvSpPr>
          <p:cNvPr id="10" name="Овал 9"/>
          <p:cNvSpPr/>
          <p:nvPr/>
        </p:nvSpPr>
        <p:spPr>
          <a:xfrm>
            <a:off x="2603788" y="626433"/>
            <a:ext cx="1008112" cy="93610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/>
          </a:p>
        </p:txBody>
      </p:sp>
      <p:sp>
        <p:nvSpPr>
          <p:cNvPr id="11" name="Овал 10"/>
          <p:cNvSpPr/>
          <p:nvPr/>
        </p:nvSpPr>
        <p:spPr>
          <a:xfrm>
            <a:off x="65411" y="2940881"/>
            <a:ext cx="2079538" cy="199635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2.1.Доля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размещенной в единой информационной системе информации о закупках муниципальных заказчиков </a:t>
            </a:r>
          </a:p>
        </p:txBody>
      </p:sp>
      <p:sp>
        <p:nvSpPr>
          <p:cNvPr id="12" name="Овал 11"/>
          <p:cNvSpPr/>
          <p:nvPr/>
        </p:nvSpPr>
        <p:spPr>
          <a:xfrm>
            <a:off x="167126" y="5208232"/>
            <a:ext cx="991675" cy="9257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/>
          </a:p>
        </p:txBody>
      </p:sp>
      <p:sp>
        <p:nvSpPr>
          <p:cNvPr id="13" name="Овал 12"/>
          <p:cNvSpPr/>
          <p:nvPr/>
        </p:nvSpPr>
        <p:spPr>
          <a:xfrm>
            <a:off x="1269927" y="5189989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Факт</a:t>
            </a:r>
          </a:p>
          <a:p>
            <a:pPr algn="ctr"/>
            <a:r>
              <a:rPr lang="ru-RU" sz="1000" dirty="0">
                <a:solidFill>
                  <a:prstClr val="black"/>
                </a:solidFill>
              </a:rPr>
              <a:t>100</a:t>
            </a:r>
            <a:r>
              <a:rPr lang="ru-RU" sz="1400" dirty="0">
                <a:solidFill>
                  <a:prstClr val="black"/>
                </a:solidFill>
              </a:rPr>
              <a:t>%</a:t>
            </a:r>
            <a:endParaRPr lang="ru-RU" sz="1400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9778" y="823671"/>
            <a:ext cx="569122" cy="542955"/>
          </a:xfrm>
          <a:prstGeom prst="rect">
            <a:avLst/>
          </a:prstGeom>
        </p:spPr>
      </p:pic>
      <p:sp>
        <p:nvSpPr>
          <p:cNvPr id="15" name="Стрелка вправо 14"/>
          <p:cNvSpPr/>
          <p:nvPr/>
        </p:nvSpPr>
        <p:spPr>
          <a:xfrm rot="20298369">
            <a:off x="2208776" y="1034379"/>
            <a:ext cx="368483" cy="24129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125029">
            <a:off x="2325502" y="1961467"/>
            <a:ext cx="298245" cy="194163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6859433">
            <a:off x="504356" y="4939939"/>
            <a:ext cx="317216" cy="17775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3913131">
            <a:off x="1452635" y="4913146"/>
            <a:ext cx="279087" cy="18914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5814" y="5399624"/>
            <a:ext cx="569122" cy="542955"/>
          </a:xfrm>
          <a:prstGeom prst="rect">
            <a:avLst/>
          </a:prstGeom>
        </p:spPr>
      </p:pic>
      <p:sp>
        <p:nvSpPr>
          <p:cNvPr id="20" name="Овал 19"/>
          <p:cNvSpPr/>
          <p:nvPr/>
        </p:nvSpPr>
        <p:spPr>
          <a:xfrm>
            <a:off x="3999449" y="1076610"/>
            <a:ext cx="2211055" cy="206515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3.1.Доля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муниципальных служащих, представивших в установленный срок сведения о доходах, расходах, об имуществе и обязательствах имущественного характера от общего числа муниципальных служащих, представляющих указанные сведения</a:t>
            </a:r>
            <a:r>
              <a:rPr lang="ru-RU" sz="9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21" name="Овал 20"/>
          <p:cNvSpPr/>
          <p:nvPr/>
        </p:nvSpPr>
        <p:spPr>
          <a:xfrm>
            <a:off x="2302209" y="3454703"/>
            <a:ext cx="2341799" cy="227855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3.3.Доля </a:t>
            </a:r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служащих органов местного самоуправления городского округа Верх-Нейвинский, в должностные обязанности которых входит участие в противодействии коррупции, прошедших обучение по дополнительным профессиональным программам в сфере противодействия коррупции.</a:t>
            </a:r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20298369">
            <a:off x="6113444" y="1472527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18894586">
            <a:off x="7620501" y="3168857"/>
            <a:ext cx="305966" cy="20809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125029">
            <a:off x="6219942" y="2402261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2469191">
            <a:off x="7582582" y="5607977"/>
            <a:ext cx="305966" cy="163842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6431476" y="1277921"/>
            <a:ext cx="804820" cy="75237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prstClr val="black"/>
                </a:solidFill>
              </a:rPr>
              <a:t>План</a:t>
            </a:r>
            <a:endParaRPr lang="ru-RU" sz="1050" dirty="0">
              <a:solidFill>
                <a:prstClr val="black"/>
              </a:solidFill>
            </a:endParaRP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100%</a:t>
            </a:r>
            <a:endParaRPr lang="ru-RU" sz="1050" dirty="0"/>
          </a:p>
        </p:txBody>
      </p:sp>
      <p:sp>
        <p:nvSpPr>
          <p:cNvPr id="27" name="Овал 26"/>
          <p:cNvSpPr/>
          <p:nvPr/>
        </p:nvSpPr>
        <p:spPr>
          <a:xfrm>
            <a:off x="6546723" y="2122156"/>
            <a:ext cx="761581" cy="7307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prstClr val="black"/>
                </a:solidFill>
              </a:rPr>
              <a:t>Факт</a:t>
            </a:r>
          </a:p>
          <a:p>
            <a:pPr algn="ctr"/>
            <a:r>
              <a:rPr lang="ru-RU" sz="1050" dirty="0">
                <a:solidFill>
                  <a:prstClr val="black"/>
                </a:solidFill>
              </a:rPr>
              <a:t>100%</a:t>
            </a:r>
            <a:endParaRPr lang="ru-RU" sz="1050" dirty="0"/>
          </a:p>
        </p:txBody>
      </p:sp>
      <p:sp>
        <p:nvSpPr>
          <p:cNvPr id="28" name="Овал 27"/>
          <p:cNvSpPr/>
          <p:nvPr/>
        </p:nvSpPr>
        <p:spPr>
          <a:xfrm>
            <a:off x="7829257" y="2455040"/>
            <a:ext cx="795492" cy="7957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prstClr val="black"/>
                </a:solidFill>
              </a:rPr>
              <a:t>План</a:t>
            </a:r>
            <a:endParaRPr lang="ru-RU" sz="1000" dirty="0">
              <a:solidFill>
                <a:prstClr val="black"/>
              </a:solidFill>
            </a:endParaRPr>
          </a:p>
          <a:p>
            <a:pPr algn="ctr"/>
            <a:r>
              <a:rPr lang="ru-RU" sz="1400" dirty="0">
                <a:solidFill>
                  <a:prstClr val="black"/>
                </a:solidFill>
              </a:rPr>
              <a:t>100%</a:t>
            </a:r>
            <a:endParaRPr lang="ru-RU" sz="1400" dirty="0"/>
          </a:p>
        </p:txBody>
      </p:sp>
      <p:sp>
        <p:nvSpPr>
          <p:cNvPr id="29" name="Овал 28"/>
          <p:cNvSpPr/>
          <p:nvPr/>
        </p:nvSpPr>
        <p:spPr>
          <a:xfrm>
            <a:off x="7829257" y="5732251"/>
            <a:ext cx="795492" cy="7444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prstClr val="black"/>
                </a:solidFill>
              </a:rPr>
              <a:t>Факт</a:t>
            </a:r>
          </a:p>
          <a:p>
            <a:pPr algn="ctr"/>
            <a:r>
              <a:rPr lang="ru-RU" sz="1000" dirty="0" smtClean="0">
                <a:solidFill>
                  <a:prstClr val="black"/>
                </a:solidFill>
              </a:rPr>
              <a:t>100%</a:t>
            </a:r>
            <a:endParaRPr lang="ru-RU" sz="1000" dirty="0"/>
          </a:p>
        </p:txBody>
      </p:sp>
      <p:sp>
        <p:nvSpPr>
          <p:cNvPr id="30" name="Овал 29"/>
          <p:cNvSpPr/>
          <p:nvPr/>
        </p:nvSpPr>
        <p:spPr>
          <a:xfrm>
            <a:off x="5818812" y="3280398"/>
            <a:ext cx="2414188" cy="239661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3.2.Доля муниципальных служащих, впервые поступивших на муниципальную службу для замещения должностей, включенных в Перечень должностей, замещение которых связано с коррупционными рисками, прошедших обучение по образовательным программам в области противодействия коррупции</a:t>
            </a:r>
            <a:r>
              <a:rPr lang="ru-RU" sz="9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900" dirty="0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808850" y="3399865"/>
            <a:ext cx="795492" cy="7957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prstClr val="black"/>
                </a:solidFill>
              </a:rPr>
              <a:t>План</a:t>
            </a:r>
            <a:endParaRPr lang="ru-RU" sz="1000" dirty="0">
              <a:solidFill>
                <a:prstClr val="black"/>
              </a:solidFill>
            </a:endParaRPr>
          </a:p>
          <a:p>
            <a:pPr algn="ctr"/>
            <a:r>
              <a:rPr lang="ru-RU" sz="1400" dirty="0">
                <a:solidFill>
                  <a:prstClr val="black"/>
                </a:solidFill>
              </a:rPr>
              <a:t>100%</a:t>
            </a:r>
            <a:endParaRPr lang="ru-RU" sz="1400" dirty="0"/>
          </a:p>
        </p:txBody>
      </p:sp>
      <p:sp>
        <p:nvSpPr>
          <p:cNvPr id="32" name="Овал 31"/>
          <p:cNvSpPr/>
          <p:nvPr/>
        </p:nvSpPr>
        <p:spPr>
          <a:xfrm>
            <a:off x="4958528" y="4776158"/>
            <a:ext cx="795492" cy="79579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prstClr val="black"/>
                </a:solidFill>
              </a:rPr>
              <a:t>факт</a:t>
            </a:r>
            <a:endParaRPr lang="ru-RU" sz="1000" dirty="0">
              <a:solidFill>
                <a:prstClr val="black"/>
              </a:solidFill>
            </a:endParaRPr>
          </a:p>
          <a:p>
            <a:pPr algn="ctr"/>
            <a:r>
              <a:rPr lang="ru-RU" sz="1400" dirty="0">
                <a:solidFill>
                  <a:prstClr val="black"/>
                </a:solidFill>
              </a:rPr>
              <a:t>100%</a:t>
            </a:r>
            <a:endParaRPr lang="ru-RU" sz="1400" dirty="0"/>
          </a:p>
        </p:txBody>
      </p:sp>
      <p:sp>
        <p:nvSpPr>
          <p:cNvPr id="33" name="Стрелка вправо 32"/>
          <p:cNvSpPr/>
          <p:nvPr/>
        </p:nvSpPr>
        <p:spPr>
          <a:xfrm rot="20169380">
            <a:off x="4454494" y="3734975"/>
            <a:ext cx="305966" cy="20809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1316989">
            <a:off x="4573262" y="4982641"/>
            <a:ext cx="305966" cy="222503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078938" cy="381700"/>
          </a:xfrm>
        </p:spPr>
        <p:txBody>
          <a:bodyPr/>
          <a:lstStyle/>
          <a:p>
            <a:r>
              <a:rPr lang="ru-RU" dirty="0" smtClean="0"/>
              <a:t>Достижение целевых показателей</a:t>
            </a:r>
            <a:endParaRPr lang="es-ES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268760"/>
          <a:ext cx="8568952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вал 7"/>
          <p:cNvSpPr/>
          <p:nvPr/>
        </p:nvSpPr>
        <p:spPr>
          <a:xfrm>
            <a:off x="290412" y="902269"/>
            <a:ext cx="2520280" cy="2592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Доля предотвращенных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(урегулированных) конфликтов интересов), от общего количества прецедентов за отчетный период</a:t>
            </a:r>
          </a:p>
        </p:txBody>
      </p:sp>
      <p:sp>
        <p:nvSpPr>
          <p:cNvPr id="9" name="Овал 8"/>
          <p:cNvSpPr/>
          <p:nvPr/>
        </p:nvSpPr>
        <p:spPr>
          <a:xfrm>
            <a:off x="3041292" y="2363888"/>
            <a:ext cx="1383196" cy="129438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prstClr val="black"/>
              </a:solidFill>
            </a:endParaRPr>
          </a:p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algn="ctr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Случаев конфликта интересов не выявлено</a:t>
            </a:r>
          </a:p>
          <a:p>
            <a:pPr algn="ctr"/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/>
          </a:p>
        </p:txBody>
      </p:sp>
      <p:sp>
        <p:nvSpPr>
          <p:cNvPr id="10" name="Овал 9"/>
          <p:cNvSpPr/>
          <p:nvPr/>
        </p:nvSpPr>
        <p:spPr>
          <a:xfrm>
            <a:off x="3187331" y="1085027"/>
            <a:ext cx="1008112" cy="93610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476501" y="989717"/>
            <a:ext cx="2520280" cy="25922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6.1.Количество публикаций и статей в средствах массовой информации по вопросам противодействия коррупции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298381" y="1272673"/>
            <a:ext cx="991675" cy="92574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ед.</a:t>
            </a:r>
          </a:p>
        </p:txBody>
      </p:sp>
      <p:sp>
        <p:nvSpPr>
          <p:cNvPr id="13" name="Овал 12"/>
          <p:cNvSpPr/>
          <p:nvPr/>
        </p:nvSpPr>
        <p:spPr>
          <a:xfrm>
            <a:off x="7373420" y="2430021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92483" y="1403163"/>
            <a:ext cx="569122" cy="542955"/>
          </a:xfrm>
          <a:prstGeom prst="rect">
            <a:avLst/>
          </a:prstGeom>
        </p:spPr>
      </p:pic>
      <p:sp>
        <p:nvSpPr>
          <p:cNvPr id="15" name="Стрелка вправо 14"/>
          <p:cNvSpPr/>
          <p:nvPr/>
        </p:nvSpPr>
        <p:spPr>
          <a:xfrm rot="20298369">
            <a:off x="2776326" y="1530515"/>
            <a:ext cx="368483" cy="24129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125029">
            <a:off x="2752893" y="2751110"/>
            <a:ext cx="298245" cy="194163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0298369">
            <a:off x="6949436" y="1635829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125029">
            <a:off x="6964322" y="2746896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42460" y="3571378"/>
            <a:ext cx="2777590" cy="295396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5.1. Количество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руководителей муниципальных учреждений, заслушанных на заседаниях комиссии по координации работы по противодействию коррупции по вопросу организации в учреждениях работы по предупреждению коррупции.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653327" y="3675854"/>
            <a:ext cx="2615779" cy="266429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6.2. Доля установленных фактов коррупции, от общего количества жалоб и обращений граждан, поступивших за отчетный период.</a:t>
            </a:r>
            <a:r>
              <a:rPr lang="ru-RU" sz="1200">
                <a:solidFill>
                  <a:schemeClr val="tx1"/>
                </a:solidFill>
              </a:rPr>
              <a:t> 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20298369">
            <a:off x="2949962" y="4393962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20298369">
            <a:off x="7334510" y="4386724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125029">
            <a:off x="2928843" y="5666611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125029">
            <a:off x="7405662" y="5620720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377507" y="3910590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чел.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3282429" y="5396019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Факт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6 чел.</a:t>
            </a:r>
            <a:endParaRPr lang="ru-RU" sz="1400" dirty="0"/>
          </a:p>
        </p:txBody>
      </p:sp>
      <p:sp>
        <p:nvSpPr>
          <p:cNvPr id="28" name="Овал 27"/>
          <p:cNvSpPr/>
          <p:nvPr/>
        </p:nvSpPr>
        <p:spPr>
          <a:xfrm>
            <a:off x="7730877" y="3887429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План</a:t>
            </a:r>
            <a:endParaRPr lang="ru-RU" sz="1400" dirty="0">
              <a:solidFill>
                <a:prstClr val="black"/>
              </a:solidFill>
            </a:endParaRP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0 %</a:t>
            </a:r>
            <a:endParaRPr lang="ru-RU" sz="1400" dirty="0"/>
          </a:p>
        </p:txBody>
      </p:sp>
      <p:sp>
        <p:nvSpPr>
          <p:cNvPr id="29" name="Овал 28"/>
          <p:cNvSpPr/>
          <p:nvPr/>
        </p:nvSpPr>
        <p:spPr>
          <a:xfrm>
            <a:off x="7794218" y="5441911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prstClr val="black"/>
                </a:solidFill>
              </a:rPr>
              <a:t>Факт</a:t>
            </a:r>
          </a:p>
          <a:p>
            <a:pPr algn="ctr"/>
            <a:r>
              <a:rPr lang="ru-RU" sz="1400" dirty="0" smtClean="0">
                <a:solidFill>
                  <a:prstClr val="black"/>
                </a:solidFill>
              </a:rPr>
              <a:t>0 %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8552539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59832" y="332656"/>
            <a:ext cx="5078938" cy="381700"/>
          </a:xfrm>
        </p:spPr>
        <p:txBody>
          <a:bodyPr/>
          <a:lstStyle/>
          <a:p>
            <a:r>
              <a:rPr lang="ru-RU" dirty="0" smtClean="0"/>
              <a:t>Достижение целевых показателей</a:t>
            </a:r>
            <a:endParaRPr lang="es-ES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09113"/>
              </p:ext>
            </p:extLst>
          </p:nvPr>
        </p:nvGraphicFramePr>
        <p:xfrm>
          <a:off x="121733" y="1268760"/>
          <a:ext cx="9022267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Овал 7"/>
          <p:cNvSpPr/>
          <p:nvPr/>
        </p:nvSpPr>
        <p:spPr>
          <a:xfrm>
            <a:off x="121733" y="774815"/>
            <a:ext cx="2342310" cy="22204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6.3.Значение показателя «Институциональный индикатор коррупции в субъекте российской Федерации»</a:t>
            </a:r>
            <a:endParaRPr lang="ru-RU" sz="1200" dirty="0">
              <a:solidFill>
                <a:schemeClr val="tx1"/>
              </a:solidFill>
            </a:endParaRPr>
          </a:p>
          <a:p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845002" y="2108503"/>
            <a:ext cx="917179" cy="85060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0 %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45002" y="1061197"/>
            <a:ext cx="918377" cy="84390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выше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7,5%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41453" y="3402617"/>
            <a:ext cx="2222590" cy="221668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chemeClr val="tx1"/>
                </a:solidFill>
              </a:rPr>
              <a:t>8.2. Количество некоммерческих организаций, принявших участие в реализации Плана мероприятий по противодействию коррупции в городском округе Верх-Нейвинский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 rot="20890389">
            <a:off x="2455703" y="1375120"/>
            <a:ext cx="368483" cy="24129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1515826">
            <a:off x="2416952" y="2231408"/>
            <a:ext cx="346565" cy="2178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978500" y="1347822"/>
            <a:ext cx="2055741" cy="194056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7.1.Выполнение запланированных мероприятий в полном объёме и в соответствии со сроками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969157" y="3671649"/>
            <a:ext cx="2735147" cy="274550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8.1. Доля </a:t>
            </a:r>
            <a:r>
              <a:rPr lang="ru-RU" sz="1100" dirty="0">
                <a:solidFill>
                  <a:schemeClr val="tx1"/>
                </a:solidFill>
              </a:rPr>
              <a:t>институтов гражданского общества, принявших участие в проведении экспертизы нормативно-правовых актов и их проектов, и подготовивших заключения о проведении экспертизы нормативных правовых актов и их проектов и/или заключения об оценке регулирующего </a:t>
            </a:r>
            <a:r>
              <a:rPr lang="ru-RU" sz="1100" dirty="0" smtClean="0">
                <a:solidFill>
                  <a:schemeClr val="tx1"/>
                </a:solidFill>
              </a:rPr>
              <a:t>воздействия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20012025">
            <a:off x="6937383" y="1795011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 rot="20298369">
            <a:off x="7608630" y="4300564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1125029">
            <a:off x="6997853" y="2577234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1125029">
            <a:off x="7567338" y="5663701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417604" y="1411861"/>
            <a:ext cx="865385" cy="81245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7468222" y="2448716"/>
            <a:ext cx="904840" cy="87195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100%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7937033" y="3856923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60%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7879724" y="5330861"/>
            <a:ext cx="986676" cy="898239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20305803">
            <a:off x="2411953" y="3940617"/>
            <a:ext cx="305966" cy="18002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 rot="1125029" flipV="1">
            <a:off x="2402175" y="4871112"/>
            <a:ext cx="305966" cy="18806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2793425" y="3576429"/>
            <a:ext cx="820197" cy="77573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</a:p>
        </p:txBody>
      </p:sp>
      <p:sp>
        <p:nvSpPr>
          <p:cNvPr id="34" name="Овал 33"/>
          <p:cNvSpPr/>
          <p:nvPr/>
        </p:nvSpPr>
        <p:spPr>
          <a:xfrm>
            <a:off x="2827668" y="4712781"/>
            <a:ext cx="904840" cy="886871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152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03648" y="33189"/>
            <a:ext cx="7355160" cy="63408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80312" y="-459432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323528" y="1484784"/>
          <a:ext cx="8640961" cy="4955278"/>
        </p:xfrm>
        <a:graphic>
          <a:graphicData uri="http://schemas.openxmlformats.org/drawingml/2006/table">
            <a:tbl>
              <a:tblPr/>
              <a:tblGrid>
                <a:gridCol w="407559"/>
                <a:gridCol w="2256738"/>
                <a:gridCol w="839913"/>
                <a:gridCol w="600247"/>
                <a:gridCol w="788561"/>
                <a:gridCol w="3747943"/>
              </a:tblGrid>
              <a:tr h="16561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6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18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726100"/>
              </p:ext>
            </p:extLst>
          </p:nvPr>
        </p:nvGraphicFramePr>
        <p:xfrm>
          <a:off x="234618" y="459354"/>
          <a:ext cx="8801878" cy="628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Документ" r:id="rId4" imgW="9544279" imgH="6892222" progId="Word.Document.12">
                  <p:embed/>
                </p:oleObj>
              </mc:Choice>
              <mc:Fallback>
                <p:oleObj name="Документ" r:id="rId4" imgW="9544279" imgH="689222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4618" y="459354"/>
                        <a:ext cx="8801878" cy="628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5144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03648" y="33189"/>
            <a:ext cx="7355160" cy="63408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0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323528" y="1484784"/>
          <a:ext cx="8640961" cy="4955278"/>
        </p:xfrm>
        <a:graphic>
          <a:graphicData uri="http://schemas.openxmlformats.org/drawingml/2006/table">
            <a:tbl>
              <a:tblPr/>
              <a:tblGrid>
                <a:gridCol w="407559"/>
                <a:gridCol w="2256738"/>
                <a:gridCol w="839913"/>
                <a:gridCol w="600247"/>
                <a:gridCol w="788561"/>
                <a:gridCol w="3747943"/>
              </a:tblGrid>
              <a:tr h="16561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6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18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305622"/>
              </p:ext>
            </p:extLst>
          </p:nvPr>
        </p:nvGraphicFramePr>
        <p:xfrm>
          <a:off x="323528" y="1124744"/>
          <a:ext cx="8901593" cy="6174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Документ" r:id="rId4" imgW="10203271" imgH="7089986" progId="Word.Document.12">
                  <p:embed/>
                </p:oleObj>
              </mc:Choice>
              <mc:Fallback>
                <p:oleObj name="Документ" r:id="rId4" imgW="10203271" imgH="70899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1124744"/>
                        <a:ext cx="8901593" cy="61740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2243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403648" y="33189"/>
            <a:ext cx="7355160" cy="634082"/>
          </a:xfrm>
        </p:spPr>
        <p:txBody>
          <a:bodyPr>
            <a:normAutofit/>
          </a:bodyPr>
          <a:lstStyle/>
          <a:p>
            <a:r>
              <a:rPr lang="ru-RU" sz="3000" b="1" dirty="0" smtClean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>
                  <a:innerShdw blurRad="63500" dist="50800">
                    <a:prstClr val="black"/>
                  </a:innerShdw>
                </a:effectLst>
                <a:latin typeface="Arial Black" pitchFamily="34" charset="0"/>
                <a:cs typeface="Arial" pitchFamily="34" charset="0"/>
              </a:rPr>
              <a:t>Выполнение плана мероприятий</a:t>
            </a:r>
            <a:endParaRPr lang="ru-RU" dirty="0"/>
          </a:p>
        </p:txBody>
      </p:sp>
      <p:pic>
        <p:nvPicPr>
          <p:cNvPr id="12" name="Picture 2" descr="C:\Documents and Settings\Usuario\Mis documentos\Mis imágenes\planeta tierra\SuperStock_1566-075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0"/>
            <a:ext cx="2231156" cy="1785145"/>
          </a:xfrm>
          <a:prstGeom prst="ellipse">
            <a:avLst/>
          </a:prstGeom>
          <a:ln>
            <a:noFill/>
          </a:ln>
          <a:effectLst>
            <a:softEdge rad="6350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/>
          </p:nvPr>
        </p:nvGraphicFramePr>
        <p:xfrm>
          <a:off x="323528" y="1484784"/>
          <a:ext cx="8640961" cy="4955278"/>
        </p:xfrm>
        <a:graphic>
          <a:graphicData uri="http://schemas.openxmlformats.org/drawingml/2006/table">
            <a:tbl>
              <a:tblPr/>
              <a:tblGrid>
                <a:gridCol w="407559"/>
                <a:gridCol w="2256738"/>
                <a:gridCol w="839913"/>
                <a:gridCol w="600247"/>
                <a:gridCol w="788561"/>
                <a:gridCol w="3747943"/>
              </a:tblGrid>
              <a:tr h="16561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6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186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562" marR="31342" marT="31342" marB="5156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37913" marB="379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177094"/>
              </p:ext>
            </p:extLst>
          </p:nvPr>
        </p:nvGraphicFramePr>
        <p:xfrm>
          <a:off x="693378" y="836418"/>
          <a:ext cx="8775700" cy="602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1" name="Документ" r:id="rId4" imgW="9796648" imgH="6037937" progId="Word.Document.12">
                  <p:embed/>
                </p:oleObj>
              </mc:Choice>
              <mc:Fallback>
                <p:oleObj name="Документ" r:id="rId4" imgW="9796648" imgH="60379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3378" y="836418"/>
                        <a:ext cx="8775700" cy="6021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69946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FF195F0-4221-4767-8D2D-483D8926A0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Глобус на оранжевом фоне</Template>
  <TotalTime>824</TotalTime>
  <Words>581</Words>
  <Application>Microsoft Office PowerPoint</Application>
  <PresentationFormat>Экран (4:3)</PresentationFormat>
  <Paragraphs>100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7" baseType="lpstr">
      <vt:lpstr>Arial</vt:lpstr>
      <vt:lpstr>Arial Black</vt:lpstr>
      <vt:lpstr>Calibri</vt:lpstr>
      <vt:lpstr>Times New Roman</vt:lpstr>
      <vt:lpstr>TimesNewRomanPSMT</vt:lpstr>
      <vt:lpstr>Verdana</vt:lpstr>
      <vt:lpstr>Tema de Office</vt:lpstr>
      <vt:lpstr>Документ Microsoft Word</vt:lpstr>
      <vt:lpstr> </vt:lpstr>
      <vt:lpstr>Презентация PowerPoint</vt:lpstr>
      <vt:lpstr>План мероприятий по противодействию коррупции в городском округе Верх-Нейвинский на 2021-2024 годы </vt:lpstr>
      <vt:lpstr>Достижение целевых показателей</vt:lpstr>
      <vt:lpstr>Достижение целевых показателей</vt:lpstr>
      <vt:lpstr>Достижение целевых показателей</vt:lpstr>
      <vt:lpstr>Выполнение плана мероприятий</vt:lpstr>
      <vt:lpstr>Выполнение плана мероприятий</vt:lpstr>
      <vt:lpstr>Выполнение плана мероприятий</vt:lpstr>
      <vt:lpstr>Выполнение плана мероприятий</vt:lpstr>
      <vt:lpstr>Выполнение плана мероприятий</vt:lpstr>
      <vt:lpstr>Презентация PowerPoint</vt:lpstr>
      <vt:lpstr>Выполнение плана мероприятий</vt:lpstr>
      <vt:lpstr>   Выполнение плана мероприятий  Раздел: Исполнение мероприятий Национального плана противодействия коррупции на 2021–2024 годы, утвержденного Указом Президента Российской Федерации от 16 августа 2021 года № 478 «О Национальном плане противодействия коррупции на 2021–2024 годы»</vt:lpstr>
      <vt:lpstr>Выполнение плана мероприятий</vt:lpstr>
      <vt:lpstr>Выполнение плана мероприятий</vt:lpstr>
      <vt:lpstr>Выполнение плана мероприятий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Globalidad</dc:title>
  <dc:creator>Ирина Николаева</dc:creator>
  <cp:keywords/>
  <cp:lastModifiedBy>Ирина Николаева</cp:lastModifiedBy>
  <cp:revision>205</cp:revision>
  <dcterms:created xsi:type="dcterms:W3CDTF">2019-01-15T09:21:48Z</dcterms:created>
  <dcterms:modified xsi:type="dcterms:W3CDTF">2022-01-17T06:29:31Z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TC023897359991</vt:lpwstr>
  </property>
</Properties>
</file>